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9" r:id="rId3"/>
    <p:sldId id="273" r:id="rId4"/>
    <p:sldId id="558" r:id="rId5"/>
    <p:sldId id="277" r:id="rId6"/>
    <p:sldId id="514" r:id="rId7"/>
    <p:sldId id="278" r:id="rId8"/>
    <p:sldId id="274" r:id="rId9"/>
    <p:sldId id="260" r:id="rId10"/>
    <p:sldId id="619" r:id="rId11"/>
    <p:sldId id="275" r:id="rId12"/>
    <p:sldId id="270" r:id="rId13"/>
    <p:sldId id="618" r:id="rId14"/>
    <p:sldId id="502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20"/>
    <p:restoredTop sz="37751"/>
  </p:normalViewPr>
  <p:slideViewPr>
    <p:cSldViewPr snapToGrid="0">
      <p:cViewPr varScale="1">
        <p:scale>
          <a:sx n="76" d="100"/>
          <a:sy n="76" d="100"/>
        </p:scale>
        <p:origin x="20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A9F33-F6BB-6246-9CD6-6F3E271EDCE2}" type="datetimeFigureOut">
              <a:rPr lang="en-US" smtClean="0"/>
              <a:t>9/20/23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62BF4-F5B0-E244-85DA-C0970FF1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55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62BF4-F5B0-E244-85DA-C0970FF1E0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17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FED2D-98B0-5F47-8BCB-F6CC1487272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355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a typeface="ＭＳ Ｐゴシック" charset="-128"/>
              </a:rPr>
              <a:t>We look forward to sharing the results of this research.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62BF4-F5B0-E244-85DA-C0970FF1E0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10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A5814D-FDE5-2648-A70B-9AAB4A9AA32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719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62BF4-F5B0-E244-85DA-C0970FF1E0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29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A5814D-FDE5-2648-A70B-9AAB4A9AA32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511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62BF4-F5B0-E244-85DA-C0970FF1E0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47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62BF4-F5B0-E244-85DA-C0970FF1E0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15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62BF4-F5B0-E244-85DA-C0970FF1E0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2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62BF4-F5B0-E244-85DA-C0970FF1E0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32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5D3843-1BD3-471B-A0AB-180E0102E3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112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1023-33DC-4E4C-B91B-B393499EC4CD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912E-4475-3847-AA2B-D8927B7B9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0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1023-33DC-4E4C-B91B-B393499EC4CD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912E-4475-3847-AA2B-D8927B7B9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9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1023-33DC-4E4C-B91B-B393499EC4CD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912E-4475-3847-AA2B-D8927B7B9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33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6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5024438" y="732234"/>
            <a:ext cx="2143125" cy="1607345"/>
          </a:xfrm>
          <a:prstGeom prst="rect">
            <a:avLst/>
          </a:prstGeom>
          <a:ln w="9525">
            <a:round/>
          </a:ln>
          <a:effectLst>
            <a:outerShdw blurRad="355600" dist="3556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2461617" y="732234"/>
            <a:ext cx="2143126" cy="1607345"/>
          </a:xfrm>
          <a:prstGeom prst="rect">
            <a:avLst/>
          </a:prstGeom>
          <a:ln w="9525">
            <a:round/>
          </a:ln>
          <a:effectLst>
            <a:outerShdw blurRad="355600" dist="3556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7587258" y="732234"/>
            <a:ext cx="2143126" cy="1607345"/>
          </a:xfrm>
          <a:prstGeom prst="rect">
            <a:avLst/>
          </a:prstGeom>
          <a:ln w="9525">
            <a:round/>
          </a:ln>
          <a:effectLst>
            <a:outerShdw blurRad="355600" dist="3556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5024438" y="2794992"/>
            <a:ext cx="2143125" cy="1607344"/>
          </a:xfrm>
          <a:prstGeom prst="rect">
            <a:avLst/>
          </a:prstGeom>
          <a:ln w="9525">
            <a:round/>
          </a:ln>
          <a:effectLst>
            <a:outerShdw blurRad="355600" dist="3556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2461617" y="2794992"/>
            <a:ext cx="2143126" cy="1607344"/>
          </a:xfrm>
          <a:prstGeom prst="rect">
            <a:avLst/>
          </a:prstGeom>
          <a:ln w="9525">
            <a:round/>
          </a:ln>
          <a:effectLst>
            <a:outerShdw blurRad="355600" dist="3556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7587258" y="2794992"/>
            <a:ext cx="2143126" cy="1607344"/>
          </a:xfrm>
          <a:prstGeom prst="rect">
            <a:avLst/>
          </a:prstGeom>
          <a:ln w="9525">
            <a:round/>
          </a:ln>
          <a:effectLst>
            <a:outerShdw blurRad="355600" dist="3556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2283023" y="5259586"/>
            <a:ext cx="7625954" cy="1026915"/>
          </a:xfrm>
          <a:prstGeom prst="rect">
            <a:avLst/>
          </a:prstGeom>
        </p:spPr>
        <p:txBody>
          <a:bodyPr/>
          <a:lstStyle>
            <a:lvl1pPr>
              <a:defRPr sz="5600">
                <a:solidFill>
                  <a:srgbClr val="FFFB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Title Text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720367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1023-33DC-4E4C-B91B-B393499EC4CD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912E-4475-3847-AA2B-D8927B7B9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6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1023-33DC-4E4C-B91B-B393499EC4CD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912E-4475-3847-AA2B-D8927B7B9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8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1023-33DC-4E4C-B91B-B393499EC4CD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912E-4475-3847-AA2B-D8927B7B9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86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1023-33DC-4E4C-B91B-B393499EC4CD}" type="datetimeFigureOut">
              <a:rPr lang="en-US" smtClean="0"/>
              <a:t>9/20/23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912E-4475-3847-AA2B-D8927B7B9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75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1023-33DC-4E4C-B91B-B393499EC4CD}" type="datetimeFigureOut">
              <a:rPr lang="en-US" smtClean="0"/>
              <a:t>9/20/23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912E-4475-3847-AA2B-D8927B7B9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97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1023-33DC-4E4C-B91B-B393499EC4CD}" type="datetimeFigureOut">
              <a:rPr lang="en-US" smtClean="0"/>
              <a:t>9/20/23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912E-4475-3847-AA2B-D8927B7B9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4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1023-33DC-4E4C-B91B-B393499EC4CD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912E-4475-3847-AA2B-D8927B7B9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5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1023-33DC-4E4C-B91B-B393499EC4CD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912E-4475-3847-AA2B-D8927B7B9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1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1023-33DC-4E4C-B91B-B393499EC4CD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0912E-4475-3847-AA2B-D8927B7B9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5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2527AC1-2202-A2AE-C810-D6F008608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156" y="1652414"/>
            <a:ext cx="11099214" cy="1688871"/>
          </a:xfrm>
        </p:spPr>
        <p:txBody>
          <a:bodyPr>
            <a:noAutofit/>
          </a:bodyPr>
          <a:lstStyle/>
          <a:p>
            <a:pPr algn="r"/>
            <a:r>
              <a:rPr lang="en-CA" b="1" dirty="0">
                <a:solidFill>
                  <a:srgbClr val="7030A0"/>
                </a:solidFill>
                <a:effectLst/>
              </a:rPr>
              <a:t>Childhood Disability, Impairment, </a:t>
            </a:r>
            <a:br>
              <a:rPr lang="en-CA" b="1" dirty="0">
                <a:solidFill>
                  <a:srgbClr val="7030A0"/>
                </a:solidFill>
                <a:effectLst/>
              </a:rPr>
            </a:br>
            <a:r>
              <a:rPr lang="en-CA" b="1" dirty="0">
                <a:solidFill>
                  <a:srgbClr val="7030A0"/>
                </a:solidFill>
                <a:effectLst/>
              </a:rPr>
              <a:t>and Chronic Pain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1E613628-2B34-AEF0-C23D-80451DFA3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2170" y="3224179"/>
            <a:ext cx="8177200" cy="1139260"/>
          </a:xfrm>
        </p:spPr>
        <p:txBody>
          <a:bodyPr>
            <a:noAutofit/>
          </a:bodyPr>
          <a:lstStyle/>
          <a:p>
            <a:pPr algn="r"/>
            <a:r>
              <a:rPr lang="en-CA" sz="6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Critical Intersections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69213C-4CC7-6469-49FE-977A70FDBC75}"/>
              </a:ext>
            </a:extLst>
          </p:cNvPr>
          <p:cNvSpPr txBox="1"/>
          <p:nvPr/>
        </p:nvSpPr>
        <p:spPr>
          <a:xfrm>
            <a:off x="5365921" y="4790098"/>
            <a:ext cx="6143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Gail Teachman (Presenter) &amp; Katie Mah</a:t>
            </a:r>
          </a:p>
        </p:txBody>
      </p:sp>
      <p:pic>
        <p:nvPicPr>
          <p:cNvPr id="5" name="Picture 4" descr="CRED Research logo with words Childhood Rehabilitation Ethics Disability">
            <a:extLst>
              <a:ext uri="{FF2B5EF4-FFF2-40B4-BE49-F238E27FC236}">
                <a16:creationId xmlns:a16="http://schemas.microsoft.com/office/drawing/2014/main" id="{7324315A-2371-C8A2-12AC-6C771C235A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060" y="5853548"/>
            <a:ext cx="2295182" cy="590189"/>
          </a:xfrm>
          <a:prstGeom prst="rect">
            <a:avLst/>
          </a:prstGeom>
        </p:spPr>
      </p:pic>
      <p:pic>
        <p:nvPicPr>
          <p:cNvPr id="7" name="Picture 6" descr="Logo, Western University Canada">
            <a:extLst>
              <a:ext uri="{FF2B5EF4-FFF2-40B4-BE49-F238E27FC236}">
                <a16:creationId xmlns:a16="http://schemas.microsoft.com/office/drawing/2014/main" id="{3E255DDA-E6A3-FA8E-34D0-9C45CFD978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4187" y="5502655"/>
            <a:ext cx="2295183" cy="12700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60886E1-3549-A49D-3587-3A195CE6B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5367762"/>
            <a:ext cx="12192000" cy="11884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imple line drawing of a child sitting in wheelchair playing with a ball&#10;&#10;">
            <a:extLst>
              <a:ext uri="{FF2B5EF4-FFF2-40B4-BE49-F238E27FC236}">
                <a16:creationId xmlns:a16="http://schemas.microsoft.com/office/drawing/2014/main" id="{F85EFB73-906F-765A-04A2-A216394791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365" y="2673277"/>
            <a:ext cx="2813295" cy="253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39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FBFCC2-073C-58D9-2661-1552DB8D7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866" y="1903635"/>
            <a:ext cx="4758267" cy="4580795"/>
          </a:xfrm>
        </p:spPr>
        <p:txBody>
          <a:bodyPr>
            <a:normAutofit fontScale="90000"/>
          </a:bodyPr>
          <a:lstStyle/>
          <a:p>
            <a:pPr algn="r"/>
            <a:r>
              <a:rPr lang="en-US" sz="6600" dirty="0">
                <a:solidFill>
                  <a:schemeClr val="accent1"/>
                </a:solidFill>
              </a:rPr>
              <a:t>Adapted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Virtual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Body-map Storytelling Methods</a:t>
            </a:r>
          </a:p>
        </p:txBody>
      </p:sp>
      <p:pic>
        <p:nvPicPr>
          <p:cNvPr id="6" name="Picture 5" descr="A large cardboard with a drawing of a person&#10;&#10;Description automatically generated">
            <a:extLst>
              <a:ext uri="{FF2B5EF4-FFF2-40B4-BE49-F238E27FC236}">
                <a16:creationId xmlns:a16="http://schemas.microsoft.com/office/drawing/2014/main" id="{48245B6F-15BD-0868-436E-8269E615D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734" y="326302"/>
            <a:ext cx="4436533" cy="620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11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3B4764-61E8-55AB-6A8A-9BF05FE97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67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</a:rPr>
              <a:t>What is disability?  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F3C20C16-7171-90DD-A1A3-52D99182D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67200"/>
            <a:ext cx="10515600" cy="1909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accent1"/>
                </a:solidFill>
              </a:rPr>
              <a:t>What is impairment?  </a:t>
            </a:r>
          </a:p>
        </p:txBody>
      </p:sp>
    </p:spTree>
    <p:extLst>
      <p:ext uri="{BB962C8B-B14F-4D97-AF65-F5344CB8AC3E}">
        <p14:creationId xmlns:p14="http://schemas.microsoft.com/office/powerpoint/2010/main" val="1306408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A0C298-244E-9C0B-5993-334779A23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9981"/>
            <a:ext cx="10515600" cy="30680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Disability as difference to be alleviated</a:t>
            </a:r>
          </a:p>
          <a:p>
            <a:pPr marL="0" indent="0" algn="ctr">
              <a:buNone/>
            </a:pPr>
            <a:r>
              <a:rPr lang="en-US" sz="4400" dirty="0"/>
              <a:t>vs. 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Disability as difference that matters and exceeds accommodation</a:t>
            </a:r>
          </a:p>
        </p:txBody>
      </p:sp>
    </p:spTree>
    <p:extLst>
      <p:ext uri="{BB962C8B-B14F-4D97-AF65-F5344CB8AC3E}">
        <p14:creationId xmlns:p14="http://schemas.microsoft.com/office/powerpoint/2010/main" val="472035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84784"/>
            <a:ext cx="8229600" cy="46413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i="1" dirty="0"/>
              <a:t>Disability </a:t>
            </a:r>
            <a:r>
              <a:rPr lang="en-US" sz="4400" dirty="0"/>
              <a:t>is not a thing, </a:t>
            </a:r>
            <a:r>
              <a:rPr lang="en-US" sz="4400" dirty="0">
                <a:solidFill>
                  <a:srgbClr val="00B050"/>
                </a:solidFill>
              </a:rPr>
              <a:t>it’s an idea</a:t>
            </a:r>
            <a:br>
              <a:rPr lang="en-US" sz="4000" dirty="0">
                <a:solidFill>
                  <a:srgbClr val="00B050"/>
                </a:solidFill>
              </a:rPr>
            </a:br>
            <a:br>
              <a:rPr lang="en-US" sz="4000" dirty="0"/>
            </a:b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Different </a:t>
            </a:r>
            <a:r>
              <a:rPr lang="en-US" sz="4000" b="1" dirty="0"/>
              <a:t>sets of ideas </a:t>
            </a:r>
            <a:r>
              <a:rPr lang="en-US" sz="4000" dirty="0"/>
              <a:t>about </a:t>
            </a:r>
            <a:r>
              <a:rPr lang="en-US" sz="4000" i="1" dirty="0"/>
              <a:t>disability </a:t>
            </a:r>
          </a:p>
          <a:p>
            <a:pPr marL="0" indent="0" algn="ctr">
              <a:buNone/>
            </a:pPr>
            <a:r>
              <a:rPr lang="en-US" sz="4000" dirty="0"/>
              <a:t>lead to different actions and consequences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00B050"/>
                </a:solidFill>
              </a:rPr>
              <a:t>whether we know it or not</a:t>
            </a:r>
          </a:p>
        </p:txBody>
      </p:sp>
    </p:spTree>
    <p:extLst>
      <p:ext uri="{BB962C8B-B14F-4D97-AF65-F5344CB8AC3E}">
        <p14:creationId xmlns:p14="http://schemas.microsoft.com/office/powerpoint/2010/main" val="3703802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822671" y="3062074"/>
            <a:ext cx="10546657" cy="224373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CA" dirty="0"/>
              <a:t>Disability has an enduring potential to get us</a:t>
            </a:r>
            <a:br>
              <a:rPr lang="en-CA" dirty="0"/>
            </a:br>
            <a:r>
              <a:rPr lang="en-CA" dirty="0"/>
              <a:t>thinking differently about the world.</a:t>
            </a:r>
            <a:br>
              <a:rPr lang="en-CA" dirty="0"/>
            </a:br>
            <a:r>
              <a:rPr lang="en-CA" sz="2400" dirty="0"/>
              <a:t>Dan Goodley, Michael Miller and Katherine Runswick-Cole (2017)</a:t>
            </a:r>
            <a:endParaRPr lang="en-US" altLang="en-US" sz="7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27FE09-736C-BEE6-48AB-B2A86722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856" y="755462"/>
            <a:ext cx="5116286" cy="230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9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34D1F4-637F-DCAA-5ED6-9F064282D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029" y="2730955"/>
            <a:ext cx="5612493" cy="1732189"/>
          </a:xfrm>
        </p:spPr>
        <p:txBody>
          <a:bodyPr>
            <a:normAutofit/>
          </a:bodyPr>
          <a:lstStyle/>
          <a:p>
            <a:r>
              <a:rPr lang="en-US" sz="9600" dirty="0"/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FEB14A-CE12-05B9-6A17-BC64C1CA4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818" y="1197428"/>
            <a:ext cx="4725706" cy="366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4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A25CB3-5423-8F06-074F-7E10FF68A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988" y="839707"/>
            <a:ext cx="10284474" cy="208975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Exploring the complex interplay between disability, impairment, and chronic pain: 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Co-producing knowledge with children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FC83E3-77EC-4E3F-27A2-352E2CD99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617" y="3428999"/>
            <a:ext cx="10766050" cy="27945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Dr. Gail Teachman </a:t>
            </a:r>
          </a:p>
          <a:p>
            <a:pPr marL="0" indent="0">
              <a:buNone/>
            </a:pPr>
            <a:r>
              <a:rPr lang="en-US" sz="3200" dirty="0"/>
              <a:t>Dr. Katie Mah</a:t>
            </a:r>
          </a:p>
          <a:p>
            <a:pPr marL="0" indent="0">
              <a:buNone/>
            </a:pPr>
            <a:r>
              <a:rPr lang="en-US" sz="3200" dirty="0"/>
              <a:t>Dr. Fiona Webster</a:t>
            </a:r>
          </a:p>
          <a:p>
            <a:pPr marL="0" indent="0">
              <a:buNone/>
            </a:pPr>
            <a:r>
              <a:rPr lang="en-US" sz="3200" dirty="0"/>
              <a:t>Trainees: Linda Zhang; Agnes Mathew</a:t>
            </a:r>
          </a:p>
        </p:txBody>
      </p:sp>
    </p:spTree>
    <p:extLst>
      <p:ext uri="{BB962C8B-B14F-4D97-AF65-F5344CB8AC3E}">
        <p14:creationId xmlns:p14="http://schemas.microsoft.com/office/powerpoint/2010/main" val="4011197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0D7E51-37B9-F508-6267-081EBD3DA7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619878"/>
              </p:ext>
            </p:extLst>
          </p:nvPr>
        </p:nvGraphicFramePr>
        <p:xfrm>
          <a:off x="643467" y="1166747"/>
          <a:ext cx="10905067" cy="4524505"/>
        </p:xfrm>
        <a:graphic>
          <a:graphicData uri="http://schemas.openxmlformats.org/drawingml/2006/table">
            <a:tbl>
              <a:tblPr>
                <a:noFill/>
                <a:tableStyleId>{5C22544A-7EE6-4342-B048-85BDC9FD1C3A}</a:tableStyleId>
              </a:tblPr>
              <a:tblGrid>
                <a:gridCol w="2618299">
                  <a:extLst>
                    <a:ext uri="{9D8B030D-6E8A-4147-A177-3AD203B41FA5}">
                      <a16:colId xmlns:a16="http://schemas.microsoft.com/office/drawing/2014/main" val="425712424"/>
                    </a:ext>
                  </a:extLst>
                </a:gridCol>
                <a:gridCol w="8286768">
                  <a:extLst>
                    <a:ext uri="{9D8B030D-6E8A-4147-A177-3AD203B41FA5}">
                      <a16:colId xmlns:a16="http://schemas.microsoft.com/office/drawing/2014/main" val="2950546964"/>
                    </a:ext>
                  </a:extLst>
                </a:gridCol>
              </a:tblGrid>
              <a:tr h="1174631">
                <a:tc>
                  <a:txBody>
                    <a:bodyPr/>
                    <a:lstStyle/>
                    <a:p>
                      <a:r>
                        <a:rPr lang="en-US" sz="2900" cap="none" spc="0">
                          <a:solidFill>
                            <a:schemeClr val="tx1"/>
                          </a:solidFill>
                          <a:effectLst/>
                        </a:rPr>
                        <a:t>Chronic pain</a:t>
                      </a:r>
                      <a:endParaRPr lang="en-CA" sz="29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267" marR="108762" marT="0" marB="21752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900" cap="none" spc="0">
                          <a:solidFill>
                            <a:schemeClr val="tx1"/>
                          </a:solidFill>
                          <a:effectLst/>
                        </a:rPr>
                        <a:t>Pain that persists or recurs and lasts longer than 3 months (Treede et al., 2015)</a:t>
                      </a:r>
                      <a:endParaRPr lang="en-CA" sz="29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267" marR="108762" marT="0" marB="21752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555077"/>
                  </a:ext>
                </a:extLst>
              </a:tr>
              <a:tr h="3349874">
                <a:tc>
                  <a:txBody>
                    <a:bodyPr/>
                    <a:lstStyle/>
                    <a:p>
                      <a:r>
                        <a:rPr lang="en-US" sz="2900" cap="none" spc="0">
                          <a:solidFill>
                            <a:schemeClr val="tx1"/>
                          </a:solidFill>
                          <a:effectLst/>
                        </a:rPr>
                        <a:t>Disabled child/children</a:t>
                      </a:r>
                      <a:endParaRPr lang="en-CA" sz="29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267" marR="108762" marT="0" marB="21752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900" cap="none" spc="0">
                          <a:solidFill>
                            <a:schemeClr val="tx1"/>
                          </a:solidFill>
                          <a:effectLst/>
                        </a:rPr>
                        <a:t>Acknowledging language debates, we align with critical disability studies (CDS) scholarship in using identity-first (instead of person-first) terminology to foreground the ways disability is socially produced (Curran &amp; Runswick-Cole, 2013). Child denotes minor persons under 18 years. </a:t>
                      </a:r>
                      <a:endParaRPr lang="en-CA" sz="29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267" marR="108762" marT="0" marB="21752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4455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42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745378" y="3068960"/>
            <a:ext cx="8939252" cy="3188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4500"/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50" dirty="0">
                <a:solidFill>
                  <a:schemeClr val="bg1"/>
                </a:solidFill>
              </a:rPr>
              <a:t>Children and youth with complex impairments, especially those with communication impairments, </a:t>
            </a:r>
            <a:r>
              <a:rPr sz="2250" dirty="0">
                <a:solidFill>
                  <a:schemeClr val="bg1"/>
                </a:solidFill>
              </a:rPr>
              <a:t>experience social isolation that increases with age</a:t>
            </a:r>
            <a:endParaRPr lang="en-CA" sz="225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25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50" dirty="0">
                <a:solidFill>
                  <a:schemeClr val="bg1"/>
                </a:solidFill>
              </a:rPr>
              <a:t>Because they have been largely excluded from research, little is known about their everyday lives or what matters to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25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50" dirty="0">
                <a:solidFill>
                  <a:schemeClr val="bg1"/>
                </a:solidFill>
              </a:rPr>
              <a:t>To improve services, there is an urgent need to conduct more research </a:t>
            </a:r>
            <a:r>
              <a:rPr lang="en-CA" sz="2250" i="1" dirty="0">
                <a:solidFill>
                  <a:schemeClr val="bg1"/>
                </a:solidFill>
              </a:rPr>
              <a:t>with</a:t>
            </a:r>
            <a:r>
              <a:rPr lang="en-CA" sz="2250" dirty="0">
                <a:solidFill>
                  <a:schemeClr val="bg1"/>
                </a:solidFill>
              </a:rPr>
              <a:t> these children and youth</a:t>
            </a:r>
            <a:endParaRPr sz="2250" dirty="0">
              <a:solidFill>
                <a:schemeClr val="bg1"/>
              </a:solidFill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5988463" y="5690356"/>
            <a:ext cx="72199" cy="4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>
              <a:defRPr sz="4500"/>
            </a:pPr>
            <a:endParaRPr sz="2250" dirty="0"/>
          </a:p>
        </p:txBody>
      </p:sp>
      <p:pic>
        <p:nvPicPr>
          <p:cNvPr id="170" name="Picture 16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434954">
            <a:off x="9649384" y="2876004"/>
            <a:ext cx="2027638" cy="1665869"/>
          </a:xfrm>
          <a:prstGeom prst="rect">
            <a:avLst/>
          </a:prstGeom>
          <a:effectLst>
            <a:outerShdw blurRad="190500" dist="254000" dir="5400000" rotWithShape="0">
              <a:srgbClr val="000000"/>
            </a:outerShdw>
          </a:effectLst>
        </p:spPr>
      </p:pic>
      <p:pic>
        <p:nvPicPr>
          <p:cNvPr id="171" name="Picture 170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21087753">
            <a:off x="9755754" y="4512719"/>
            <a:ext cx="1984603" cy="1606201"/>
          </a:xfrm>
          <a:prstGeom prst="rect">
            <a:avLst/>
          </a:prstGeom>
          <a:effectLst>
            <a:outerShdw blurRad="190500" dist="254000" dir="5400000" rotWithShape="0">
              <a:srgbClr val="000000"/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FD84E3-AF71-9F4E-9E26-44605D848A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4494" y="358372"/>
            <a:ext cx="7320136" cy="2294581"/>
          </a:xfrm>
          <a:prstGeom prst="rect">
            <a:avLst/>
          </a:prstGeom>
        </p:spPr>
      </p:pic>
      <p:sp>
        <p:nvSpPr>
          <p:cNvPr id="2" name="Shape 162">
            <a:extLst>
              <a:ext uri="{FF2B5EF4-FFF2-40B4-BE49-F238E27FC236}">
                <a16:creationId xmlns:a16="http://schemas.microsoft.com/office/drawing/2014/main" id="{F2633771-01D1-395B-32A3-0CFC5C3277DF}"/>
              </a:ext>
            </a:extLst>
          </p:cNvPr>
          <p:cNvSpPr/>
          <p:nvPr/>
        </p:nvSpPr>
        <p:spPr>
          <a:xfrm>
            <a:off x="897778" y="3221360"/>
            <a:ext cx="8939252" cy="3188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4500"/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50" dirty="0"/>
              <a:t>Children and youth with complex impairments, especially those with communication impairments, </a:t>
            </a:r>
            <a:r>
              <a:rPr sz="2250" dirty="0"/>
              <a:t>experience social isolation that increases with age</a:t>
            </a:r>
            <a:endParaRPr lang="en-CA" sz="225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2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50" dirty="0"/>
              <a:t>Because they have been largely excluded from research, little is known about their everyday lives or what matters to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2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50" dirty="0"/>
              <a:t>To improve services, there is an urgent need to conduct more research </a:t>
            </a:r>
            <a:r>
              <a:rPr lang="en-CA" sz="2250" i="1" dirty="0"/>
              <a:t>with</a:t>
            </a:r>
            <a:r>
              <a:rPr lang="en-CA" sz="2250" dirty="0"/>
              <a:t> these children and youth</a:t>
            </a:r>
            <a:endParaRPr sz="2250" dirty="0"/>
          </a:p>
        </p:txBody>
      </p:sp>
    </p:spTree>
    <p:extLst>
      <p:ext uri="{BB962C8B-B14F-4D97-AF65-F5344CB8AC3E}">
        <p14:creationId xmlns:p14="http://schemas.microsoft.com/office/powerpoint/2010/main" val="30648437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A25CB3-5423-8F06-074F-7E10FF68A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17" y="585546"/>
            <a:ext cx="10284474" cy="96715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WHAT WE KNOW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FC83E3-77EC-4E3F-27A2-352E2CD99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617" y="1574801"/>
            <a:ext cx="8589179" cy="4648766"/>
          </a:xfrm>
        </p:spPr>
        <p:txBody>
          <a:bodyPr>
            <a:noAutofit/>
          </a:bodyPr>
          <a:lstStyle/>
          <a:p>
            <a:r>
              <a:rPr lang="en-CA" sz="3200" kern="0" dirty="0">
                <a:ea typeface="Calibri" panose="020F0502020204030204" pitchFamily="34" charset="0"/>
                <a:cs typeface="Times New Roman" panose="02020603050405020304" pitchFamily="18" charset="0"/>
              </a:rPr>
              <a:t>Emerging understandings of how chronic pain influences children’s social connections and overall well-being</a:t>
            </a:r>
          </a:p>
          <a:p>
            <a:r>
              <a:rPr lang="en-CA" sz="3200" kern="0" dirty="0"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CA" sz="32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elatively little research on childhood disability and chronic pain but we know this group experiences disproportionately higher rates of chronic pain than non-disabled peers</a:t>
            </a:r>
          </a:p>
          <a:p>
            <a:r>
              <a:rPr lang="en-CA" sz="32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Chronic pain, impairment and disability are too often conflated</a:t>
            </a:r>
          </a:p>
          <a:p>
            <a:endParaRPr lang="en-CA" sz="3200" kern="0" dirty="0"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F858C2-1459-A62D-8200-AE84D8365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165" y="1714133"/>
            <a:ext cx="3805630" cy="437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22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Picture 44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21420000">
            <a:off x="6036885" y="2942431"/>
            <a:ext cx="3504912" cy="3242516"/>
          </a:xfrm>
          <a:prstGeom prst="rect">
            <a:avLst/>
          </a:prstGeom>
          <a:effectLst>
            <a:outerShdw blurRad="190500" dist="254000" dir="5400000" rotWithShape="0">
              <a:srgbClr val="000000"/>
            </a:outerShdw>
          </a:effectLst>
        </p:spPr>
      </p:pic>
      <p:sp>
        <p:nvSpPr>
          <p:cNvPr id="449" name="Shape 449"/>
          <p:cNvSpPr/>
          <p:nvPr/>
        </p:nvSpPr>
        <p:spPr>
          <a:xfrm>
            <a:off x="9633841" y="3750059"/>
            <a:ext cx="1156463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3000"/>
            </a:lvl1pPr>
          </a:lstStyle>
          <a:p>
            <a:r>
              <a:rPr sz="2800" dirty="0">
                <a:latin typeface="Corbel" charset="0"/>
                <a:ea typeface="Corbel" charset="0"/>
                <a:cs typeface="Corbel" charset="0"/>
              </a:rPr>
              <a:t>Jamila</a:t>
            </a:r>
          </a:p>
        </p:txBody>
      </p:sp>
      <p:sp>
        <p:nvSpPr>
          <p:cNvPr id="450" name="Shape 450"/>
          <p:cNvSpPr/>
          <p:nvPr/>
        </p:nvSpPr>
        <p:spPr>
          <a:xfrm>
            <a:off x="9757282" y="4253082"/>
            <a:ext cx="909580" cy="0"/>
          </a:xfrm>
          <a:prstGeom prst="line">
            <a:avLst/>
          </a:prstGeom>
          <a:ln w="38100" cap="rnd">
            <a:solidFill>
              <a:srgbClr val="FFFFFF"/>
            </a:solidFill>
            <a:custDash>
              <a:ds d="100000" sp="200000"/>
            </a:custDash>
            <a:miter lim="400000"/>
          </a:ln>
        </p:spPr>
        <p:txBody>
          <a:bodyPr lIns="0" tIns="0" rIns="0" bIns="0"/>
          <a:lstStyle/>
          <a:p>
            <a:pPr>
              <a:defRPr sz="5000"/>
            </a:pPr>
            <a:endParaRPr sz="25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C38EF5-2FAE-346F-6E70-FC200B4CE8C2}"/>
              </a:ext>
            </a:extLst>
          </p:cNvPr>
          <p:cNvSpPr txBox="1"/>
          <p:nvPr/>
        </p:nvSpPr>
        <p:spPr>
          <a:xfrm>
            <a:off x="863599" y="3259913"/>
            <a:ext cx="4792133" cy="2324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1469" defTabSz="321469">
              <a:lnSpc>
                <a:spcPct val="115000"/>
              </a:lnSpc>
              <a:spcBef>
                <a:spcPts val="700"/>
              </a:spcBef>
              <a:defRPr sz="3700"/>
            </a:pPr>
            <a:r>
              <a:rPr lang="en-CA" sz="3200" dirty="0">
                <a:ea typeface="Corbel" charset="0"/>
                <a:cs typeface="Corbel" charset="0"/>
              </a:rPr>
              <a:t>My [speech-generating] device helps other people see me as a smart and whole human being</a:t>
            </a:r>
            <a:r>
              <a:rPr lang="en-CA" sz="3200" b="1" dirty="0">
                <a:ea typeface="Corbel" charset="0"/>
                <a:cs typeface="Corbel" charset="0"/>
              </a:rPr>
              <a:t>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C542256-F986-0D51-0512-E86FC097EF78}"/>
              </a:ext>
            </a:extLst>
          </p:cNvPr>
          <p:cNvSpPr txBox="1">
            <a:spLocks/>
          </p:cNvSpPr>
          <p:nvPr/>
        </p:nvSpPr>
        <p:spPr>
          <a:xfrm>
            <a:off x="863599" y="938094"/>
            <a:ext cx="6143250" cy="9671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</a:rPr>
              <a:t>WHAT WE KNOW</a:t>
            </a:r>
          </a:p>
        </p:txBody>
      </p:sp>
    </p:spTree>
    <p:extLst>
      <p:ext uri="{BB962C8B-B14F-4D97-AF65-F5344CB8AC3E}">
        <p14:creationId xmlns:p14="http://schemas.microsoft.com/office/powerpoint/2010/main" val="61746558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FC83E3-77EC-4E3F-27A2-352E2CD99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934" y="2658533"/>
            <a:ext cx="3979333" cy="3633177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CA" sz="3200" dirty="0"/>
              <a:t>Ferreira et al. (forthcoming) piloted arts-based research with young children exploring their understandings of chronic pain. </a:t>
            </a:r>
          </a:p>
          <a:p>
            <a:pPr algn="r"/>
            <a:endParaRPr lang="en-US" sz="320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04220DDA-B58A-A3EC-1740-FC49BF159C17}"/>
              </a:ext>
            </a:extLst>
          </p:cNvPr>
          <p:cNvSpPr txBox="1">
            <a:spLocks/>
          </p:cNvSpPr>
          <p:nvPr/>
        </p:nvSpPr>
        <p:spPr>
          <a:xfrm>
            <a:off x="575385" y="566290"/>
            <a:ext cx="3674882" cy="19737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>
                <a:solidFill>
                  <a:schemeClr val="accent1"/>
                </a:solidFill>
              </a:rPr>
              <a:t>WHAT WE KNOW</a:t>
            </a:r>
          </a:p>
        </p:txBody>
      </p:sp>
      <p:pic>
        <p:nvPicPr>
          <p:cNvPr id="9" name="Picture 8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1686AC69-3587-83B1-96BF-07ED176BE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74139" y="-27339"/>
            <a:ext cx="5352270" cy="6928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5065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FC83E3-77EC-4E3F-27A2-352E2CD99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617" y="3883214"/>
            <a:ext cx="9834716" cy="2178920"/>
          </a:xfrm>
        </p:spPr>
        <p:txBody>
          <a:bodyPr>
            <a:noAutofit/>
          </a:bodyPr>
          <a:lstStyle/>
          <a:p>
            <a:r>
              <a:rPr lang="en-US" sz="3200" dirty="0"/>
              <a:t>knowledge of disabled children’s experiences living with chronic pain</a:t>
            </a:r>
          </a:p>
          <a:p>
            <a:r>
              <a:rPr lang="en-US" sz="3200" dirty="0"/>
              <a:t>Knowledge generated in research WITH young people 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D8EA9EE6-5CF2-6EFC-3A44-CBBDB83EA023}"/>
              </a:ext>
            </a:extLst>
          </p:cNvPr>
          <p:cNvSpPr txBox="1">
            <a:spLocks/>
          </p:cNvSpPr>
          <p:nvPr/>
        </p:nvSpPr>
        <p:spPr>
          <a:xfrm>
            <a:off x="748617" y="2461847"/>
            <a:ext cx="8954183" cy="9671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</a:rPr>
              <a:t>WHAT WE NEED TO KNOW</a:t>
            </a:r>
          </a:p>
        </p:txBody>
      </p:sp>
    </p:spTree>
    <p:extLst>
      <p:ext uri="{BB962C8B-B14F-4D97-AF65-F5344CB8AC3E}">
        <p14:creationId xmlns:p14="http://schemas.microsoft.com/office/powerpoint/2010/main" val="995913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FBFCC2-073C-58D9-2661-1552DB8D7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467" y="5032868"/>
            <a:ext cx="782683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accent1"/>
                </a:solidFill>
              </a:rPr>
              <a:t>Study Methodology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068193-226B-436D-E1D2-43612D532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467" y="872657"/>
            <a:ext cx="11012539" cy="4319244"/>
          </a:xfrm>
        </p:spPr>
        <p:txBody>
          <a:bodyPr>
            <a:noAutofit/>
          </a:bodyPr>
          <a:lstStyle/>
          <a:p>
            <a:r>
              <a:rPr lang="en-US" sz="3200" dirty="0"/>
              <a:t>Build partnerships (SKIP, CASPR, PEPR)</a:t>
            </a:r>
          </a:p>
          <a:p>
            <a:r>
              <a:rPr lang="en-US" sz="3200" dirty="0"/>
              <a:t>Recruit youth advisors</a:t>
            </a:r>
          </a:p>
          <a:p>
            <a:r>
              <a:rPr lang="en-US" sz="3200" dirty="0"/>
              <a:t>Oriented by  a critical social science/critical disability studies lens</a:t>
            </a:r>
          </a:p>
          <a:p>
            <a:r>
              <a:rPr lang="en-US" sz="3200" dirty="0"/>
              <a:t>Elaborate on virtual body-map story-telling methods to optimize accessibility and flexibility </a:t>
            </a:r>
          </a:p>
          <a:p>
            <a:r>
              <a:rPr lang="en-US" sz="3200" dirty="0"/>
              <a:t>Incorporate public-facing KMb strategies e. g. digital exhibition of completed body-maps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688F8F-4387-FF72-72FC-23DFD6E15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4297" y="4634997"/>
            <a:ext cx="3349170" cy="187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69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2248F"/>
      </a:accent1>
      <a:accent2>
        <a:srgbClr val="E3515D"/>
      </a:accent2>
      <a:accent3>
        <a:srgbClr val="EAC035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3819</TotalTime>
  <Words>519</Words>
  <Application>Microsoft Macintosh PowerPoint</Application>
  <PresentationFormat>Widescreen</PresentationFormat>
  <Paragraphs>64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Corbel</vt:lpstr>
      <vt:lpstr>Times New Roman</vt:lpstr>
      <vt:lpstr>Office Theme</vt:lpstr>
      <vt:lpstr>Childhood Disability, Impairment,  and Chronic Pain</vt:lpstr>
      <vt:lpstr>Exploring the complex interplay between disability, impairment, and chronic pain:  Co-producing knowledge with children</vt:lpstr>
      <vt:lpstr>PowerPoint Presentation</vt:lpstr>
      <vt:lpstr>PowerPoint Presentation</vt:lpstr>
      <vt:lpstr>WHAT WE KNOW</vt:lpstr>
      <vt:lpstr>PowerPoint Presentation</vt:lpstr>
      <vt:lpstr>PowerPoint Presentation</vt:lpstr>
      <vt:lpstr>PowerPoint Presentation</vt:lpstr>
      <vt:lpstr>Study Methodology</vt:lpstr>
      <vt:lpstr>Adapted Virtual  Body-map Storytelling Methods</vt:lpstr>
      <vt:lpstr>What is disability?  </vt:lpstr>
      <vt:lpstr>PowerPoint Presentation</vt:lpstr>
      <vt:lpstr>PowerPoint Presentation</vt:lpstr>
      <vt:lpstr>Disability has an enduring potential to get us thinking differently about the world. Dan Goodley, Michael Miller and Katherine Runswick-Cole (2017)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RE-ORIENTING CHILDHOOD DISABILITY</dc:title>
  <dc:creator>Gail Teachman</dc:creator>
  <cp:lastModifiedBy>Gail Teachman</cp:lastModifiedBy>
  <cp:revision>19</cp:revision>
  <dcterms:created xsi:type="dcterms:W3CDTF">2023-04-27T20:20:00Z</dcterms:created>
  <dcterms:modified xsi:type="dcterms:W3CDTF">2023-09-21T13:36:52Z</dcterms:modified>
</cp:coreProperties>
</file>